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90" r:id="rId2"/>
    <p:sldId id="292" r:id="rId3"/>
    <p:sldId id="364" r:id="rId4"/>
    <p:sldId id="406" r:id="rId5"/>
    <p:sldId id="294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2" r:id="rId16"/>
    <p:sldId id="431" r:id="rId17"/>
    <p:sldId id="434" r:id="rId18"/>
    <p:sldId id="433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  <p:sldId id="443" r:id="rId2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9F7"/>
    <a:srgbClr val="FF3300"/>
    <a:srgbClr val="F66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9294" autoAdjust="0"/>
  </p:normalViewPr>
  <p:slideViewPr>
    <p:cSldViewPr>
      <p:cViewPr varScale="1">
        <p:scale>
          <a:sx n="111" d="100"/>
          <a:sy n="111" d="100"/>
        </p:scale>
        <p:origin x="15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9" y="4897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9C4F13-3CD1-4410-AC63-CA4AB74D1D01}" type="datetimeFigureOut">
              <a:rPr lang="ru-RU"/>
              <a:pPr>
                <a:defRPr/>
              </a:pPr>
              <a:t>11.07.2023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5988"/>
            <a:ext cx="5486400" cy="4475162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7213"/>
            <a:ext cx="2971800" cy="49847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D63C8-B419-46A9-92BD-B0F26728B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859" indent="-28571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2860" indent="-228572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004" indent="-228572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147" indent="-228572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292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435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8580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5723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93F1-9E6A-4715-99CB-7370C587FE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859" indent="-28571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2860" indent="-228572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004" indent="-228572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147" indent="-228572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292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435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8580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5723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93F1-9E6A-4715-99CB-7370C587FE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0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4BB261FE-3D6B-4BF0-88A7-B526535E1AB8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CA4913C5-00F6-4C30-848F-3A15A199C5E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43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97534F9-BF2D-4DEC-AAF5-A9BE056BA703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B4BB690-01A7-473D-96CA-22AB02C0B7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55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1BFA84A-89A7-4440-BFA4-9C75236EA2B4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4713CF-1E6C-43C3-93B3-6284C3C7FB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6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F470628E-EE6C-432D-906A-9C0F74631C94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7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entury Schoolbook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DA4538E8-AB39-4E75-B612-34A5733BCAF0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0681108F-8671-4D0C-831B-11F70BD879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>
                <a:latin typeface="Century Schoolbook" pitchFamily="18" charset="0"/>
              </a:defRPr>
            </a:lvl1pPr>
            <a:lvl2pPr>
              <a:defRPr>
                <a:latin typeface="Century Schoolbook" pitchFamily="18" charset="0"/>
              </a:defRPr>
            </a:lvl2pPr>
            <a:lvl3pPr>
              <a:defRPr>
                <a:latin typeface="Century Schoolbook" pitchFamily="18" charset="0"/>
              </a:defRPr>
            </a:lvl3pPr>
            <a:lvl4pPr>
              <a:defRPr>
                <a:latin typeface="Century Schoolbook" pitchFamily="18" charset="0"/>
              </a:defRPr>
            </a:lvl4pPr>
            <a:lvl5pPr>
              <a:defRPr>
                <a:latin typeface="Century Schoolbook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2A336B9-F1DE-402E-A255-096F4BE8A4D8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A7273F6C-1D84-4F76-926E-F1C68D35E0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Century Schoolbook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6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1457B65C-69CE-467C-A8DB-8B6ACA716434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FC6BA30-129E-4BC3-BA74-60891737D3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531F508-FE59-4912-8576-3414A96F6DA9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A05D868-875F-4DF0-B728-B6BD1F685A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62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1E63082-7900-428D-A19F-5B87ADB868B3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221D3BE7-27F3-4EE7-8818-DB40ED68D4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6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>
                <a:latin typeface="Century Schoolbook" pitchFamily="18" charset="0"/>
              </a:defRPr>
            </a:lvl1pPr>
            <a:lvl2pPr>
              <a:defRPr sz="2000">
                <a:latin typeface="Century Schoolbook" pitchFamily="18" charset="0"/>
              </a:defRPr>
            </a:lvl2pPr>
            <a:lvl3pPr>
              <a:defRPr sz="1800">
                <a:latin typeface="Century Schoolbook" pitchFamily="18" charset="0"/>
              </a:defRPr>
            </a:lvl3pPr>
            <a:lvl4pPr>
              <a:defRPr sz="1600">
                <a:latin typeface="Century Schoolbook" pitchFamily="18" charset="0"/>
              </a:defRPr>
            </a:lvl4pPr>
            <a:lvl5pPr>
              <a:defRPr sz="1400">
                <a:latin typeface="Century Schoolbook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31AC81F-8D65-4F22-9BCE-8712DB5CC50A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3B7F37A-DE0A-4B41-A4EC-7118321D42B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32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>
                <a:latin typeface="Century Schoolbook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>
                <a:latin typeface="Century Schoolbook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FADF0274-CC63-47EE-BC70-2DCCB44B3EED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entury Schoolbook" pitchFamily="18" charset="0"/>
              </a:defRPr>
            </a:lvl1pPr>
          </a:lstStyle>
          <a:p>
            <a:pPr>
              <a:defRPr/>
            </a:pPr>
            <a:fld id="{559DB024-2592-48B6-A46A-5921E3CF736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Schoolbook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3BEFBA7-ED89-4104-A743-1BDB7F06045B}" type="datetime1">
              <a:rPr lang="ru-RU" smtClean="0"/>
              <a:pPr>
                <a:defRPr/>
              </a:pPr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CE118FA2-5466-418A-9FE7-971F23E40E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Century Schoolbook" pitchFamily="18" charset="0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Schoolbook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Century Schoolbook" pitchFamily="18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5517232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</a:rPr>
              <a:t>О рассмотрении п</a:t>
            </a: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роекта </a:t>
            </a:r>
            <a:r>
              <a:rPr lang="ru-RU" sz="2800" dirty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постановления администрации Пермского муниципального </a:t>
            </a: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округа Пермского края «</a:t>
            </a: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</a:rPr>
              <a:t>Об утверждении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Порядка предоставления субсидий субъектам малого и среднего предпринимательства </a:t>
            </a:r>
            <a:b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на возмещение части затрат </a:t>
            </a:r>
            <a:b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на проведение сертификации продукции, товаров (работ, услуг) и классификации гостиниц</a:t>
            </a:r>
            <a:r>
              <a:rPr lang="ru-RU" sz="3300" dirty="0" smtClean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»</a:t>
            </a:r>
            <a:br>
              <a:rPr lang="ru-RU" sz="3300" dirty="0" smtClean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000" b="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000" b="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endParaRPr lang="ru-RU" sz="3500" dirty="0">
              <a:ln cap="rnd"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" y="-18256"/>
            <a:ext cx="724196" cy="10617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2" y="4624903"/>
            <a:ext cx="6408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anose="02050604050505020204" pitchFamily="18" charset="0"/>
              </a:rPr>
              <a:t>Захарченко </a:t>
            </a:r>
            <a:r>
              <a:rPr lang="ru-RU" sz="2000" b="1" dirty="0">
                <a:latin typeface="Bookman Old Style" panose="02050604050505020204" pitchFamily="18" charset="0"/>
              </a:rPr>
              <a:t>Татьяна Николаевна, начальник отдела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4984"/>
            <a:ext cx="91440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Bookman Old Style" panose="02050604050505020204" pitchFamily="18" charset="0"/>
              </a:rPr>
              <a:t>за работы (услуги) по проведению </a:t>
            </a:r>
            <a:r>
              <a:rPr lang="ru-RU" sz="2900" b="1" dirty="0" smtClean="0">
                <a:latin typeface="Bookman Old Style" panose="02050604050505020204" pitchFamily="18" charset="0"/>
              </a:rPr>
              <a:t>добровольной сертификации </a:t>
            </a:r>
            <a:r>
              <a:rPr lang="ru-RU" sz="2900" dirty="0" smtClean="0">
                <a:latin typeface="Bookman Old Style" panose="02050604050505020204" pitchFamily="18" charset="0"/>
              </a:rPr>
              <a:t>(добровольного подтверждения соответствия) товаров, продукции, услуг, работ: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Bookman Old Style" panose="02050604050505020204" pitchFamily="18" charset="0"/>
              </a:rPr>
              <a:t>на проведение исследований (испытаний) образцов продукции, партии продукции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Bookman Old Style" panose="02050604050505020204" pitchFamily="18" charset="0"/>
              </a:rPr>
              <a:t>по проведению экспертизы состояния производства или услуги, выдачу протокола испытаний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Bookman Old Style" panose="02050604050505020204" pitchFamily="18" charset="0"/>
              </a:rPr>
              <a:t>по выдаче сертификата соответствия на объекты, прошедшие добровольную сертификацию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>
                <a:latin typeface="Bookman Old Style" panose="02050604050505020204" pitchFamily="18" charset="0"/>
              </a:rPr>
              <a:t>за работы (услуги) по договору о проведении </a:t>
            </a:r>
            <a:r>
              <a:rPr lang="ru-RU" sz="2900" b="1" dirty="0">
                <a:latin typeface="Bookman Old Style" panose="02050604050505020204" pitchFamily="18" charset="0"/>
              </a:rPr>
              <a:t>классификации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000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80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3474720"/>
          </a:xfrm>
        </p:spPr>
        <p:txBody>
          <a:bodyPr/>
          <a:lstStyle/>
          <a:p>
            <a:pPr marL="46037" indent="0" algn="r">
              <a:buNone/>
            </a:pPr>
            <a:r>
              <a:rPr lang="ru-RU" sz="30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Размер субсидии:</a:t>
            </a:r>
            <a:endParaRPr lang="ru-RU" sz="3000" b="1" cap="all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dirty="0" smtClean="0">
                <a:latin typeface="Bookman Old Style" panose="02050604050505020204" pitchFamily="18" charset="0"/>
              </a:rPr>
              <a:t>не </a:t>
            </a:r>
            <a:r>
              <a:rPr lang="ru-RU" sz="2300" b="1" dirty="0">
                <a:latin typeface="Bookman Old Style" panose="02050604050505020204" pitchFamily="18" charset="0"/>
              </a:rPr>
              <a:t>более 70 % </a:t>
            </a:r>
            <a:r>
              <a:rPr lang="ru-RU" sz="2300" dirty="0">
                <a:latin typeface="Bookman Old Style" panose="02050604050505020204" pitchFamily="18" charset="0"/>
              </a:rPr>
              <a:t>от обоснованных и документально подтвержденных затрат</a:t>
            </a:r>
            <a:r>
              <a:rPr lang="ru-RU" sz="2300" dirty="0" smtClean="0">
                <a:latin typeface="Bookman Old Style" panose="02050604050505020204" pitchFamily="18" charset="0"/>
              </a:rPr>
              <a:t>, </a:t>
            </a:r>
            <a:r>
              <a:rPr lang="ru-RU" sz="2300" dirty="0">
                <a:latin typeface="Bookman Old Style" panose="02050604050505020204" pitchFamily="18" charset="0"/>
              </a:rPr>
              <a:t>произведенных по договору или нескольким </a:t>
            </a:r>
            <a:r>
              <a:rPr lang="ru-RU" sz="2300" dirty="0" smtClean="0">
                <a:latin typeface="Bookman Old Style" panose="02050604050505020204" pitchFamily="18" charset="0"/>
              </a:rPr>
              <a:t>договорам (при субсидировании затрат при обязательной сертификации, при классификации гостиниц), </a:t>
            </a:r>
            <a:r>
              <a:rPr lang="ru-RU" sz="2300" dirty="0">
                <a:latin typeface="Bookman Old Style" panose="02050604050505020204" pitchFamily="18" charset="0"/>
              </a:rPr>
              <a:t>но </a:t>
            </a:r>
            <a:r>
              <a:rPr lang="ru-RU" sz="2300" b="1" dirty="0" smtClean="0">
                <a:latin typeface="Bookman Old Style" panose="02050604050505020204" pitchFamily="18" charset="0"/>
              </a:rPr>
              <a:t>не более 80,0 тыс. руб. </a:t>
            </a:r>
            <a:r>
              <a:rPr lang="ru-RU" sz="2300" dirty="0" smtClean="0">
                <a:latin typeface="Bookman Old Style" panose="02050604050505020204" pitchFamily="18" charset="0"/>
              </a:rPr>
              <a:t>на </a:t>
            </a:r>
            <a:r>
              <a:rPr lang="ru-RU" sz="2300" dirty="0">
                <a:latin typeface="Bookman Old Style" panose="02050604050505020204" pitchFamily="18" charset="0"/>
              </a:rPr>
              <a:t>один субъект </a:t>
            </a:r>
            <a:r>
              <a:rPr lang="ru-RU" sz="2300" dirty="0" smtClean="0">
                <a:latin typeface="Bookman Old Style" panose="02050604050505020204" pitchFamily="18" charset="0"/>
              </a:rPr>
              <a:t>МСП</a:t>
            </a:r>
            <a:endParaRPr lang="ru-RU" sz="23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dirty="0" smtClean="0">
                <a:latin typeface="Bookman Old Style" panose="02050604050505020204" pitchFamily="18" charset="0"/>
              </a:rPr>
              <a:t>не </a:t>
            </a:r>
            <a:r>
              <a:rPr lang="ru-RU" sz="2300" b="1" dirty="0">
                <a:latin typeface="Bookman Old Style" panose="02050604050505020204" pitchFamily="18" charset="0"/>
              </a:rPr>
              <a:t>более 50 %</a:t>
            </a:r>
            <a:r>
              <a:rPr lang="ru-RU" sz="2300" dirty="0">
                <a:latin typeface="Bookman Old Style" panose="02050604050505020204" pitchFamily="18" charset="0"/>
              </a:rPr>
              <a:t> от обоснованных и документально подтвержденных </a:t>
            </a:r>
            <a:r>
              <a:rPr lang="ru-RU" sz="2300" dirty="0" smtClean="0">
                <a:latin typeface="Bookman Old Style" panose="02050604050505020204" pitchFamily="18" charset="0"/>
              </a:rPr>
              <a:t>затрат (</a:t>
            </a:r>
            <a:r>
              <a:rPr lang="ru-RU" sz="2300" dirty="0">
                <a:latin typeface="Bookman Old Style" panose="02050604050505020204" pitchFamily="18" charset="0"/>
              </a:rPr>
              <a:t>при субсидировании затрат при </a:t>
            </a:r>
            <a:r>
              <a:rPr lang="ru-RU" sz="2300" dirty="0" smtClean="0">
                <a:latin typeface="Bookman Old Style" panose="02050604050505020204" pitchFamily="18" charset="0"/>
              </a:rPr>
              <a:t>добровольной сертификации), произведенных </a:t>
            </a:r>
            <a:r>
              <a:rPr lang="ru-RU" sz="2300" dirty="0">
                <a:latin typeface="Bookman Old Style" panose="02050604050505020204" pitchFamily="18" charset="0"/>
              </a:rPr>
              <a:t>по договору или нескольким договорам, но </a:t>
            </a:r>
            <a:r>
              <a:rPr lang="ru-RU" sz="2300" b="1" dirty="0">
                <a:latin typeface="Bookman Old Style" panose="02050604050505020204" pitchFamily="18" charset="0"/>
              </a:rPr>
              <a:t>не более 50,0 тыс. </a:t>
            </a:r>
            <a:r>
              <a:rPr lang="ru-RU" sz="2300" b="1" dirty="0" smtClean="0">
                <a:latin typeface="Bookman Old Style" panose="02050604050505020204" pitchFamily="18" charset="0"/>
              </a:rPr>
              <a:t>руб. </a:t>
            </a:r>
            <a:r>
              <a:rPr lang="ru-RU" sz="2300" dirty="0">
                <a:latin typeface="Bookman Old Style" panose="02050604050505020204" pitchFamily="18" charset="0"/>
              </a:rPr>
              <a:t>на один субъект </a:t>
            </a:r>
            <a:r>
              <a:rPr lang="ru-RU" sz="2300" dirty="0" smtClean="0">
                <a:latin typeface="Bookman Old Style" panose="02050604050505020204" pitchFamily="18" charset="0"/>
              </a:rPr>
              <a:t>МСП</a:t>
            </a:r>
            <a:endParaRPr lang="ru-RU" sz="2300" dirty="0">
              <a:latin typeface="Bookman Old Style" panose="02050604050505020204" pitchFamily="18" charset="0"/>
            </a:endParaRPr>
          </a:p>
          <a:p>
            <a:pPr marL="46037" indent="0">
              <a:buNone/>
            </a:pPr>
            <a:r>
              <a:rPr lang="ru-RU" sz="2300" dirty="0">
                <a:latin typeface="Bookman Old Style" panose="02050604050505020204" pitchFamily="18" charset="0"/>
              </a:rPr>
              <a:t>В случае наличия обоснованных и документально подтвержденных </a:t>
            </a:r>
            <a:r>
              <a:rPr lang="ru-RU" sz="2300" dirty="0" smtClean="0">
                <a:latin typeface="Bookman Old Style" panose="02050604050505020204" pitchFamily="18" charset="0"/>
              </a:rPr>
              <a:t>затрат по </a:t>
            </a:r>
            <a:r>
              <a:rPr lang="ru-RU" sz="2300" dirty="0">
                <a:latin typeface="Bookman Old Style" panose="02050604050505020204" pitchFamily="18" charset="0"/>
              </a:rPr>
              <a:t>обязательной </a:t>
            </a:r>
            <a:r>
              <a:rPr lang="ru-RU" sz="2300" dirty="0" smtClean="0">
                <a:latin typeface="Bookman Old Style" panose="02050604050505020204" pitchFamily="18" charset="0"/>
              </a:rPr>
              <a:t>сертификации, по </a:t>
            </a:r>
            <a:r>
              <a:rPr lang="ru-RU" sz="2300" dirty="0">
                <a:latin typeface="Bookman Old Style" panose="02050604050505020204" pitchFamily="18" charset="0"/>
              </a:rPr>
              <a:t>классификации </a:t>
            </a:r>
            <a:r>
              <a:rPr lang="ru-RU" sz="2300" dirty="0" smtClean="0">
                <a:latin typeface="Bookman Old Style" panose="02050604050505020204" pitchFamily="18" charset="0"/>
              </a:rPr>
              <a:t>гостиниц и по добровольной сертификации максимальный </a:t>
            </a:r>
            <a:r>
              <a:rPr lang="ru-RU" sz="2300" dirty="0">
                <a:latin typeface="Bookman Old Style" panose="02050604050505020204" pitchFamily="18" charset="0"/>
              </a:rPr>
              <a:t>размер субсидии </a:t>
            </a:r>
            <a:r>
              <a:rPr lang="ru-RU" sz="2300" dirty="0" smtClean="0">
                <a:latin typeface="Bookman Old Style" panose="02050604050505020204" pitchFamily="18" charset="0"/>
              </a:rPr>
              <a:t>не может </a:t>
            </a:r>
            <a:r>
              <a:rPr lang="ru-RU" sz="2300" dirty="0">
                <a:latin typeface="Bookman Old Style" panose="02050604050505020204" pitchFamily="18" charset="0"/>
              </a:rPr>
              <a:t>составлять в совокупности </a:t>
            </a:r>
            <a:r>
              <a:rPr lang="ru-RU" sz="2300" b="1" dirty="0">
                <a:latin typeface="Bookman Old Style" panose="02050604050505020204" pitchFamily="18" charset="0"/>
              </a:rPr>
              <a:t>не более 100,0 тыс. руб.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61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31464" cy="3474720"/>
          </a:xfrm>
        </p:spPr>
        <p:txBody>
          <a:bodyPr/>
          <a:lstStyle/>
          <a:p>
            <a:pPr marL="46037" indent="0" algn="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ПОРЯДОК РАССМОТРЕНИЯ ЗАЯВОК</a:t>
            </a:r>
          </a:p>
          <a:p>
            <a:pPr marL="46037" indent="0">
              <a:buNone/>
            </a:pPr>
            <a:r>
              <a:rPr lang="ru-RU" dirty="0" smtClean="0"/>
              <a:t>В </a:t>
            </a:r>
            <a:r>
              <a:rPr lang="ru-RU" dirty="0"/>
              <a:t>первоочередном порядке </a:t>
            </a:r>
            <a:r>
              <a:rPr lang="ru-RU" dirty="0" smtClean="0"/>
              <a:t>рассматриваются заявки по субсидированию обязательной сертификации и классификации гостиниц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заявке, набравшей </a:t>
            </a:r>
            <a:r>
              <a:rPr lang="ru-RU" dirty="0"/>
              <a:t>наибольшее количество баллов, присваивается 1 порядковый номер. Далее в порядке убывания баллов присваиваются заявкам </a:t>
            </a:r>
            <a:r>
              <a:rPr lang="ru-RU" dirty="0" smtClean="0"/>
              <a:t>последующие </a:t>
            </a:r>
            <a:r>
              <a:rPr lang="ru-RU" dirty="0"/>
              <a:t>порядковые </a:t>
            </a:r>
            <a:r>
              <a:rPr lang="ru-RU" dirty="0" smtClean="0"/>
              <a:t>номера.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при равном одинаковом количестве баллов:</a:t>
            </a:r>
          </a:p>
          <a:p>
            <a:pPr indent="304800">
              <a:buFont typeface="Wingdings" panose="05000000000000000000" pitchFamily="2" charset="2"/>
              <a:buChar char="ü"/>
            </a:pPr>
            <a:r>
              <a:rPr lang="ru-RU" dirty="0" smtClean="0"/>
              <a:t>наиболее высокий порядковый номер присваивается заявке Участника, не получавшего государственную поддержку в форме субсидий в течение последних 3 лет</a:t>
            </a:r>
          </a:p>
          <a:p>
            <a:pPr indent="304800">
              <a:buFont typeface="Wingdings" panose="05000000000000000000" pitchFamily="2" charset="2"/>
              <a:buChar char="ü"/>
            </a:pPr>
            <a:r>
              <a:rPr lang="ru-RU" dirty="0" smtClean="0"/>
              <a:t>в случае если Участники Отбора набрали одинаковое количество баллов и не получали государственную поддержку в форме субсидий в течение последних 3 лет, то наиболее высокий порядковый номер присваивается заявке Участника Отбора, подавшего заявку раньше для участия в Отборе.</a:t>
            </a:r>
          </a:p>
          <a:p>
            <a:pPr marL="46037" indent="0">
              <a:buNone/>
            </a:pPr>
            <a:r>
              <a:rPr lang="ru-RU" dirty="0" smtClean="0"/>
              <a:t>Затем рассматриваются заявки по субсидированию добровольной сертификации.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571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8208912" cy="5517232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</a:rPr>
              <a:t>О рассмотрении п</a:t>
            </a: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роекта </a:t>
            </a:r>
            <a:r>
              <a:rPr lang="ru-RU" sz="2800" dirty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постановления администрации Пермского муниципального </a:t>
            </a:r>
            <a:r>
              <a:rPr lang="ru-RU" sz="2800" dirty="0" smtClean="0">
                <a:ln cap="rnd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>
                    <a:schemeClr val="accent1"/>
                  </a:glow>
                </a:effectLst>
                <a:latin typeface="Bookman Old Style" panose="02050604050505020204" pitchFamily="18" charset="0"/>
                <a:cs typeface="Times New Roman" pitchFamily="18" charset="0"/>
              </a:rPr>
              <a:t>округа Пермского края «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Об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утверждении Положения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о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конкурсе на лучшее оформление фасадов зданий, строений, сооружений субъектов малого и среднего предпринимательства </a:t>
            </a:r>
            <a:br>
              <a:rPr lang="ru-RU" sz="33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3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и прилегающих к ним территорий в летний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период</a:t>
            </a:r>
            <a:r>
              <a:rPr lang="ru-RU" sz="3300" dirty="0" smtClean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»</a:t>
            </a:r>
            <a:br>
              <a:rPr lang="ru-RU" sz="3300" dirty="0" smtClean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000" b="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000" b="0" dirty="0" smtClean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endParaRPr lang="ru-RU" sz="3500" dirty="0">
              <a:ln cap="rnd"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" y="-18256"/>
            <a:ext cx="724196" cy="10617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4656951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anose="02050604050505020204" pitchFamily="18" charset="0"/>
              </a:rPr>
              <a:t>Захарченко </a:t>
            </a:r>
            <a:r>
              <a:rPr lang="ru-RU" sz="2000" b="1" dirty="0">
                <a:latin typeface="Bookman Old Style" panose="02050604050505020204" pitchFamily="18" charset="0"/>
              </a:rPr>
              <a:t>Татьяна Николаевна, начальник отдела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925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0" y="7647"/>
            <a:ext cx="8964488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Участники Конкурса</a:t>
            </a:r>
            <a:r>
              <a:rPr kumimoji="0" lang="ru-RU" altLang="ru-RU" sz="30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- 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субъекты МСП:</a:t>
            </a:r>
            <a:endParaRPr lang="ru-RU" altLang="ru-RU" sz="3000" b="1" dirty="0" smtClean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82563" marR="0" lvl="0" indent="350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осуществляют предпринимательскую деятельность на территории Пермского муниципального округа 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182563" marR="0" lvl="0" indent="350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соответствуют требованиям, установленным статьей 4 Федерального закона от 24 июля 2007 г.  № 209-ФЗ «О развитии малого и среднего предпринимательства в Российской Федерации»</a:t>
            </a:r>
          </a:p>
          <a:p>
            <a:pPr marL="182563" marR="0" lvl="0" indent="350838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К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участию в Конкурсе не допускаются субъекты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МСП: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82563" indent="350838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находящиеся </a:t>
            </a:r>
            <a:r>
              <a:rPr lang="ru-RU" sz="2500" dirty="0">
                <a:latin typeface="Bookman Old Style" panose="02050604050505020204" pitchFamily="18" charset="0"/>
              </a:rPr>
              <a:t>в стадии реорганизации, ликвидации, </a:t>
            </a:r>
            <a:r>
              <a:rPr lang="ru-RU" sz="2500" dirty="0" smtClean="0">
                <a:latin typeface="Bookman Old Style" panose="02050604050505020204" pitchFamily="18" charset="0"/>
              </a:rPr>
              <a:t>банкротства;</a:t>
            </a:r>
          </a:p>
          <a:p>
            <a:pPr marL="182563" indent="350838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представившие </a:t>
            </a:r>
            <a:r>
              <a:rPr lang="ru-RU" sz="2500" dirty="0">
                <a:latin typeface="Bookman Old Style" panose="02050604050505020204" pitchFamily="18" charset="0"/>
              </a:rPr>
              <a:t>документы </a:t>
            </a:r>
            <a:r>
              <a:rPr lang="ru-RU" sz="2500" dirty="0" smtClean="0">
                <a:latin typeface="Bookman Old Style" panose="02050604050505020204" pitchFamily="18" charset="0"/>
              </a:rPr>
              <a:t>позже </a:t>
            </a:r>
            <a:r>
              <a:rPr lang="ru-RU" sz="2500" dirty="0">
                <a:latin typeface="Bookman Old Style" panose="02050604050505020204" pitchFamily="18" charset="0"/>
              </a:rPr>
              <a:t>установленного в Объявлении срока для их </a:t>
            </a:r>
            <a:r>
              <a:rPr lang="ru-RU" sz="2500" dirty="0" smtClean="0">
                <a:latin typeface="Bookman Old Style" panose="02050604050505020204" pitchFamily="18" charset="0"/>
              </a:rPr>
              <a:t>приема</a:t>
            </a:r>
            <a:endParaRPr lang="ru-RU" sz="2500" dirty="0">
              <a:latin typeface="Bookman Old Style" panose="02050604050505020204" pitchFamily="18" charset="0"/>
            </a:endParaRPr>
          </a:p>
          <a:p>
            <a:pPr marL="182563" indent="350838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представившие </a:t>
            </a:r>
            <a:r>
              <a:rPr lang="ru-RU" sz="2500" dirty="0">
                <a:latin typeface="Bookman Old Style" panose="02050604050505020204" pitchFamily="18" charset="0"/>
              </a:rPr>
              <a:t>заведомо недостоверные или неполные сведения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6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972108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Критерии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оценки Участников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Конкурса</a:t>
            </a:r>
            <a:b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ru-RU" sz="3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7527511"/>
              </p:ext>
            </p:extLst>
          </p:nvPr>
        </p:nvGraphicFramePr>
        <p:xfrm>
          <a:off x="107504" y="548680"/>
          <a:ext cx="8856983" cy="623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55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5004535">
                  <a:extLst>
                    <a:ext uri="{9D8B030D-6E8A-4147-A177-3AD203B41FA5}">
                      <a16:colId xmlns:a16="http://schemas.microsoft.com/office/drawing/2014/main" val="1640695963"/>
                    </a:ext>
                  </a:extLst>
                </a:gridCol>
                <a:gridCol w="1802898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Критерии оценки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Метод оценки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200" dirty="0" smtClean="0">
                          <a:effectLst/>
                          <a:latin typeface="Bookman Old Style" panose="02050604050505020204" pitchFamily="18" charset="0"/>
                        </a:rPr>
                        <a:t>Кол-во баллов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164249086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834560371"/>
                  </a:ext>
                </a:extLst>
              </a:tr>
              <a:tr h="64617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Наличие </a:t>
                      </a:r>
                      <a:r>
                        <a:rPr lang="ru-RU" sz="2200" dirty="0" smtClean="0">
                          <a:effectLst/>
                          <a:latin typeface="Bookman Old Style" panose="02050604050505020204" pitchFamily="18" charset="0"/>
                        </a:rPr>
                        <a:t>архитектур-но-художественной 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подсветки 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имеется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957225319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индивидуальная красота исполнения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612867933"/>
                  </a:ext>
                </a:extLst>
              </a:tr>
              <a:tr h="153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неповторимость дизайна и уникальная художественная концепция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935256703"/>
                  </a:ext>
                </a:extLst>
              </a:tr>
              <a:tr h="153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гармоничность и сочетаемость подсветки между всеми элементами фасада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766050273"/>
                  </a:ext>
                </a:extLst>
              </a:tr>
              <a:tr h="213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использование современных направлений и технологий (проекция, световые эффекты, бегущая строка и др.)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057010672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Bookman Old Style" panose="02050604050505020204" pitchFamily="18" charset="0"/>
                        </a:rPr>
                        <a:t>поддержание ее надлежащего состояния</a:t>
                      </a:r>
                      <a:endParaRPr lang="ru-RU" sz="2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587694886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16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0121438"/>
              </p:ext>
            </p:extLst>
          </p:nvPr>
        </p:nvGraphicFramePr>
        <p:xfrm>
          <a:off x="179513" y="404663"/>
          <a:ext cx="8964487" cy="6264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45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833858603"/>
                  </a:ext>
                </a:extLst>
              </a:tr>
              <a:tr h="45616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вывески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2226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выполнена с учетом воплощенных архитектурных решений, соразмерности пропорций, цвета, пластики, метроритмических закономерностей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540893470"/>
                  </a:ext>
                </a:extLst>
              </a:tr>
              <a:tr h="2226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применение нестандартных и новаторских решений в оформлении (использование современных разработок в области полиграфии, дизайна)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238884812"/>
                  </a:ext>
                </a:extLst>
              </a:tr>
              <a:tr h="89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ее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391742268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88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3631760"/>
              </p:ext>
            </p:extLst>
          </p:nvPr>
        </p:nvGraphicFramePr>
        <p:xfrm>
          <a:off x="251520" y="620688"/>
          <a:ext cx="8712967" cy="576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2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15398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Оформление фасада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выполнено </a:t>
                      </a:r>
                      <a:r>
                        <a:rPr lang="ru-RU" sz="2500" dirty="0" smtClean="0">
                          <a:effectLst/>
                        </a:rPr>
                        <a:t>с </a:t>
                      </a:r>
                      <a:r>
                        <a:rPr lang="ru-RU" sz="2500" dirty="0">
                          <a:effectLst/>
                        </a:rPr>
                        <a:t>учетом стилевой и композиционной целостности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649376143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применение нестандартных и новаторских решений в оформлении (использование современных разработок в области полиграфии, дизайна)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679362344"/>
                  </a:ext>
                </a:extLst>
              </a:tr>
              <a:tr h="220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выполнено с учетом соразмерности пропорций, цвета, материала, пластика, метроритмических закономерностей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984615375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9721080" cy="1143000"/>
          </a:xfrm>
        </p:spPr>
        <p:txBody>
          <a:bodyPr/>
          <a:lstStyle/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5741356"/>
              </p:ext>
            </p:extLst>
          </p:nvPr>
        </p:nvGraphicFramePr>
        <p:xfrm>
          <a:off x="251520" y="188640"/>
          <a:ext cx="8712967" cy="6669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16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3897704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42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42550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архитектурных элементов зданий (колонны, пилястры, ограждения балконов, лоджий, веранды, террасы, эркеры, декоративные элементы, ограждения, дверные, витринные, арочные проемы)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3775824"/>
                  </a:ext>
                </a:extLst>
              </a:tr>
              <a:tr h="1251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выполнено в декоративно – художественном стиле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057809806"/>
                  </a:ext>
                </a:extLst>
              </a:tr>
              <a:tr h="331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применение нестандартных и новаторских решений в оформлении (использование современных разработок в области полиграфии, дизайна)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545798869"/>
                  </a:ext>
                </a:extLst>
              </a:tr>
              <a:tr h="1251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00541301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61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2076243"/>
              </p:ext>
            </p:extLst>
          </p:nvPr>
        </p:nvGraphicFramePr>
        <p:xfrm>
          <a:off x="323529" y="188640"/>
          <a:ext cx="8640960" cy="6584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7102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3034933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758925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669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2957294">
                <a:tc rowSpan="2">
                  <a:txBody>
                    <a:bodyPr/>
                    <a:lstStyle/>
                    <a:p>
                      <a:pPr indent="46355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Оформление входной группы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образует единую законченную композицию и создает оформленный в едином стилистическом решении дверной проем здания, строения, сооружения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639118079"/>
                  </a:ext>
                </a:extLst>
              </a:tr>
              <a:tr h="2957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применение нестандартных и новаторских решений в оформлении (использование современных разработок в области полиграфии, дизайна)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73621417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07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453650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 fontAlgn="auto">
              <a:lnSpc>
                <a:spcPts val="55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Требования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к субъектам  </a:t>
            </a:r>
            <a:b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7500" dirty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7500" dirty="0" smtClean="0">
                <a:ln cap="rnd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МСП</a:t>
            </a:r>
            <a:endParaRPr lang="ru-RU" sz="7500" dirty="0">
              <a:ln cap="rnd">
                <a:solidFill>
                  <a:srgbClr val="C00000"/>
                </a:solidFill>
              </a:ln>
              <a:solidFill>
                <a:schemeClr val="accent6">
                  <a:lumMod val="50000"/>
                </a:schemeClr>
              </a:solidFill>
              <a:effectLst/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CCCA0A-0527-47E8-8AB5-5104215B5CC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9721080" cy="1143000"/>
          </a:xfrm>
        </p:spPr>
        <p:txBody>
          <a:bodyPr/>
          <a:lstStyle/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569102"/>
              </p:ext>
            </p:extLst>
          </p:nvPr>
        </p:nvGraphicFramePr>
        <p:xfrm>
          <a:off x="251520" y="188640"/>
          <a:ext cx="8712967" cy="6192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423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5768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Внешний облик (вид) фасада здания, строения, сооружения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err="1">
                          <a:effectLst/>
                        </a:rPr>
                        <a:t>взаимоувязанность</a:t>
                      </a:r>
                      <a:r>
                        <a:rPr lang="ru-RU" sz="2500" dirty="0">
                          <a:effectLst/>
                        </a:rPr>
                        <a:t> архитектурного   решения, архитектурных элементов, включая размещение архитектурно-художественной подсветки, средств размещения информации, рекламных конструкций с архитектурным обликом населенного пункта, создающих благоприятную эстетическую и комфортную среду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19093849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282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2309106"/>
              </p:ext>
            </p:extLst>
          </p:nvPr>
        </p:nvGraphicFramePr>
        <p:xfrm>
          <a:off x="251520" y="620688"/>
          <a:ext cx="8712967" cy="5449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426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42692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арт-объектов </a:t>
                      </a:r>
                      <a:endParaRPr lang="ru-RU" sz="25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836475135"/>
                  </a:ext>
                </a:extLst>
              </a:tr>
              <a:tr h="3754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Взаимоувязанность с   архитектурным   решением здания, строения, сооружения, архитектурными элементами с архитектурным обликом населенного пункта, создающих благоприятную эстетическую и комфортную среду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912512511"/>
                  </a:ext>
                </a:extLst>
              </a:tr>
              <a:tr h="84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144423302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940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9721080" cy="1143000"/>
          </a:xfrm>
        </p:spPr>
        <p:txBody>
          <a:bodyPr/>
          <a:lstStyle/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2431935"/>
              </p:ext>
            </p:extLst>
          </p:nvPr>
        </p:nvGraphicFramePr>
        <p:xfrm>
          <a:off x="251520" y="188640"/>
          <a:ext cx="8712967" cy="22225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16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3060224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773583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6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6461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элементов благоустройства (ландшафтного, садово-паркового искусства)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014679900"/>
                  </a:ext>
                </a:extLst>
              </a:tr>
              <a:tr h="354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выполнены с учетом воплощенных архитектурных решений, соразмерности пропорций, цвета, пластики, метроритмических закономерностей и направлены на создание комфортной среды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857351980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735463124"/>
                  </a:ext>
                </a:extLst>
              </a:tr>
              <a:tr h="6461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Наличие газона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182472383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его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190552868"/>
                  </a:ext>
                </a:extLst>
              </a:tr>
              <a:tr h="6461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Наличие мобильного озеленения (посадка растений в специальные передвижные емкости (контейнеры, вазоны, кадки, ящики, иные емкости с растительным грунтом)</a:t>
                      </a:r>
                      <a:endParaRPr lang="ru-RU" sz="25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133323650"/>
                  </a:ext>
                </a:extLst>
              </a:tr>
              <a:tr h="167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932622833"/>
                  </a:ext>
                </a:extLst>
              </a:tr>
              <a:tr h="6461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Наличие малых архитектурных форм (декоративных фонарей, приспособлений для озеленения,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беседок, ротонд, веранд, навесов, урн для мусора, скамеек, мостиков)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54874808"/>
                  </a:ext>
                </a:extLst>
              </a:tr>
              <a:tr h="354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выполнены с учетом воплощенных архитектурных решений, соразмерности пропорций, цвета, пластики, метроритмических закономерностей и направлены на создание комфортной среды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110872102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248181268"/>
                  </a:ext>
                </a:extLst>
              </a:tr>
              <a:tr h="871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Содержание в нормативном состоянии прилегающей территории в период проведения конкурса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содержится в нормативном состоянии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3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666215280"/>
                  </a:ext>
                </a:extLst>
              </a:tr>
              <a:tr h="66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наличие мусора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49680769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8554643"/>
              </p:ext>
            </p:extLst>
          </p:nvPr>
        </p:nvGraphicFramePr>
        <p:xfrm>
          <a:off x="251520" y="260648"/>
          <a:ext cx="8712967" cy="6192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451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45189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газона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182472383"/>
                  </a:ext>
                </a:extLst>
              </a:tr>
              <a:tr h="1328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его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190552868"/>
                  </a:ext>
                </a:extLst>
              </a:tr>
              <a:tr h="45189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Наличие мобильного озеленения (посадка растений в специальные передвижные емкости (контейнеры, вазоны, кадки, ящики, иные емкости с растительным грунтом)</a:t>
                      </a:r>
                      <a:endParaRPr lang="ru-RU" sz="25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133323650"/>
                  </a:ext>
                </a:extLst>
              </a:tr>
              <a:tr h="3508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поддержание их надлежащего состояния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93262283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07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9721080" cy="1143000"/>
          </a:xfrm>
        </p:spPr>
        <p:txBody>
          <a:bodyPr/>
          <a:lstStyle/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80316200"/>
              </p:ext>
            </p:extLst>
          </p:nvPr>
        </p:nvGraphicFramePr>
        <p:xfrm>
          <a:off x="251520" y="188640"/>
          <a:ext cx="8712967" cy="652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16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3609672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6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6461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малых архитектурных форм (декоративных фонарей, приспособлений для озеленения,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беседок, ротонд, веранд, навесов, урн для мусора, скамеек, мостиков)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имеется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54874808"/>
                  </a:ext>
                </a:extLst>
              </a:tr>
              <a:tr h="354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выполнены с учетом воплощенных архитектурных решений, соразмерности пропорций, цвета, пластики, метроритмических закономерностей и направлены на создание комфортной среды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110872102"/>
                  </a:ext>
                </a:extLst>
              </a:tr>
              <a:tr h="87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поддержание их надлежащего состояния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4248181268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7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805433"/>
              </p:ext>
            </p:extLst>
          </p:nvPr>
        </p:nvGraphicFramePr>
        <p:xfrm>
          <a:off x="251520" y="1700808"/>
          <a:ext cx="8712967" cy="2690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160">
                  <a:extLst>
                    <a:ext uri="{9D8B030D-6E8A-4147-A177-3AD203B41FA5}">
                      <a16:colId xmlns:a16="http://schemas.microsoft.com/office/drawing/2014/main" val="1502506322"/>
                    </a:ext>
                  </a:extLst>
                </a:gridCol>
                <a:gridCol w="3060224">
                  <a:extLst>
                    <a:ext uri="{9D8B030D-6E8A-4147-A177-3AD203B41FA5}">
                      <a16:colId xmlns:a16="http://schemas.microsoft.com/office/drawing/2014/main" val="3986141131"/>
                    </a:ext>
                  </a:extLst>
                </a:gridCol>
                <a:gridCol w="1773583">
                  <a:extLst>
                    <a:ext uri="{9D8B030D-6E8A-4147-A177-3AD203B41FA5}">
                      <a16:colId xmlns:a16="http://schemas.microsoft.com/office/drawing/2014/main" val="3496014370"/>
                    </a:ext>
                  </a:extLst>
                </a:gridCol>
              </a:tblGrid>
              <a:tr h="6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3270599685"/>
                  </a:ext>
                </a:extLst>
              </a:tr>
              <a:tr h="871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Содержание в нормативном состоянии прилегающей территории в период проведения конкурса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содержится в нормативном состоянии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3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666215280"/>
                  </a:ext>
                </a:extLst>
              </a:tr>
              <a:tr h="66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наличие мусора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" marR="3534" marT="5815" marB="5815"/>
                </a:tc>
                <a:extLst>
                  <a:ext uri="{0D108BD9-81ED-4DB2-BD59-A6C34878D82A}">
                    <a16:rowId xmlns:a16="http://schemas.microsoft.com/office/drawing/2014/main" val="249680769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936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466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r">
              <a:buNone/>
            </a:pP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Документы для участия в Конкурсе (представляются Организатору нарочно или направляются на адрес электронной почты Организатора):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Bookman Old Style" panose="02050604050505020204" pitchFamily="18" charset="0"/>
              </a:rPr>
              <a:t>заявка или ее скан-копия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Bookman Old Style" panose="02050604050505020204" pitchFamily="18" charset="0"/>
              </a:rPr>
              <a:t>электронные файлы фотоматериалов фасада, входной группы зданий, строений, сооружений, прилегающей к ним территории, отражающие критерии оценки участников Конкурса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Bookman Old Style" panose="02050604050505020204" pitchFamily="18" charset="0"/>
              </a:rPr>
              <a:t>согласие на обработку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741574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568952" cy="4176464"/>
          </a:xfrm>
        </p:spPr>
        <p:txBody>
          <a:bodyPr/>
          <a:lstStyle/>
          <a:p>
            <a:pPr marL="46037" indent="0" algn="r">
              <a:buNone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Определение победителей Конкурса</a:t>
            </a:r>
          </a:p>
          <a:p>
            <a:pPr marL="46037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результатам рассмотрения представленных </a:t>
            </a:r>
            <a:r>
              <a:rPr lang="ru-RU" dirty="0" smtClean="0">
                <a:latin typeface="Bookman Old Style" panose="02050604050505020204" pitchFamily="18" charset="0"/>
              </a:rPr>
              <a:t>документов</a:t>
            </a:r>
            <a:r>
              <a:rPr lang="ru-RU" dirty="0">
                <a:latin typeface="Bookman Old Style" panose="02050604050505020204" pitchFamily="18" charset="0"/>
              </a:rPr>
              <a:t>, оценочных листов, результатов онлайн голосования в сети «</a:t>
            </a:r>
            <a:r>
              <a:rPr lang="ru-RU" dirty="0" err="1">
                <a:latin typeface="Bookman Old Style" panose="02050604050505020204" pitchFamily="18" charset="0"/>
              </a:rPr>
              <a:t>ВКонтакте</a:t>
            </a:r>
            <a:r>
              <a:rPr lang="ru-RU" dirty="0">
                <a:latin typeface="Bookman Old Style" panose="02050604050505020204" pitchFamily="18" charset="0"/>
              </a:rPr>
              <a:t>» и «Одноклассники» к</a:t>
            </a:r>
            <a:r>
              <a:rPr lang="ru-RU" dirty="0" smtClean="0">
                <a:latin typeface="Bookman Old Style" panose="02050604050505020204" pitchFamily="18" charset="0"/>
              </a:rPr>
              <a:t>омиссия определяет </a:t>
            </a:r>
            <a:r>
              <a:rPr lang="ru-RU" dirty="0">
                <a:latin typeface="Bookman Old Style" panose="02050604050505020204" pitchFamily="18" charset="0"/>
              </a:rPr>
              <a:t>победителя Конкурса </a:t>
            </a:r>
            <a:r>
              <a:rPr lang="ru-RU" dirty="0" smtClean="0">
                <a:latin typeface="Bookman Old Style" panose="02050604050505020204" pitchFamily="18" charset="0"/>
              </a:rPr>
              <a:t>и </a:t>
            </a:r>
            <a:r>
              <a:rPr lang="ru-RU" dirty="0">
                <a:latin typeface="Bookman Old Style" panose="02050604050505020204" pitchFamily="18" charset="0"/>
              </a:rPr>
              <a:t>принимает решение о присуждении: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за</a:t>
            </a:r>
            <a:r>
              <a:rPr lang="ru-RU" dirty="0">
                <a:latin typeface="Bookman Old Style" panose="02050604050505020204" pitchFamily="18" charset="0"/>
              </a:rPr>
              <a:t> 1-е место – диплом 1 </a:t>
            </a:r>
            <a:r>
              <a:rPr lang="ru-RU" dirty="0" smtClean="0">
                <a:latin typeface="Bookman Old Style" panose="02050604050505020204" pitchFamily="18" charset="0"/>
              </a:rPr>
              <a:t>степени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за </a:t>
            </a:r>
            <a:r>
              <a:rPr lang="ru-RU" dirty="0">
                <a:latin typeface="Bookman Old Style" panose="02050604050505020204" pitchFamily="18" charset="0"/>
              </a:rPr>
              <a:t>2-е место – диплом 2 </a:t>
            </a:r>
            <a:r>
              <a:rPr lang="ru-RU" dirty="0" smtClean="0">
                <a:latin typeface="Bookman Old Style" panose="02050604050505020204" pitchFamily="18" charset="0"/>
              </a:rPr>
              <a:t>степени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за </a:t>
            </a:r>
            <a:r>
              <a:rPr lang="ru-RU" dirty="0">
                <a:latin typeface="Bookman Old Style" panose="02050604050505020204" pitchFamily="18" charset="0"/>
              </a:rPr>
              <a:t>3-е место – диплом 3 </a:t>
            </a:r>
            <a:r>
              <a:rPr lang="ru-RU" dirty="0" smtClean="0">
                <a:latin typeface="Bookman Old Style" panose="02050604050505020204" pitchFamily="18" charset="0"/>
              </a:rPr>
              <a:t>степени</a:t>
            </a:r>
          </a:p>
          <a:p>
            <a:pPr marL="46037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46037" indent="0" algn="r">
              <a:buNone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Оглашение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результатов Конкурса </a:t>
            </a:r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6037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посредством </a:t>
            </a:r>
            <a:r>
              <a:rPr lang="ru-RU" dirty="0">
                <a:latin typeface="Bookman Old Style" panose="02050604050505020204" pitchFamily="18" charset="0"/>
              </a:rPr>
              <a:t>размещения информации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на </a:t>
            </a:r>
            <a:r>
              <a:rPr lang="ru-RU" dirty="0">
                <a:latin typeface="Bookman Old Style" panose="02050604050505020204" pitchFamily="18" charset="0"/>
              </a:rPr>
              <a:t>сайте </a:t>
            </a:r>
            <a:r>
              <a:rPr lang="ru-RU" dirty="0" smtClean="0">
                <a:latin typeface="Bookman Old Style" panose="02050604050505020204" pitchFamily="18" charset="0"/>
              </a:rPr>
              <a:t>округа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в </a:t>
            </a:r>
            <a:r>
              <a:rPr lang="ru-RU" dirty="0">
                <a:latin typeface="Bookman Old Style" panose="02050604050505020204" pitchFamily="18" charset="0"/>
              </a:rPr>
              <a:t>сети «</a:t>
            </a:r>
            <a:r>
              <a:rPr lang="ru-RU" dirty="0" err="1">
                <a:latin typeface="Bookman Old Style" panose="02050604050505020204" pitchFamily="18" charset="0"/>
              </a:rPr>
              <a:t>ВКонтакте</a:t>
            </a:r>
            <a:r>
              <a:rPr lang="ru-RU" dirty="0">
                <a:latin typeface="Bookman Old Style" panose="02050604050505020204" pitchFamily="18" charset="0"/>
              </a:rPr>
              <a:t>» и «Одноклассники</a:t>
            </a:r>
            <a:r>
              <a:rPr lang="ru-RU" dirty="0" smtClean="0">
                <a:latin typeface="Bookman Old Style" panose="02050604050505020204" pitchFamily="18" charset="0"/>
              </a:rPr>
              <a:t>»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00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2184" y="23664"/>
            <a:ext cx="9144000" cy="6453336"/>
          </a:xfrm>
          <a:ln cap="rnd"/>
        </p:spPr>
        <p:txBody>
          <a:bodyPr rtlCol="0">
            <a:noAutofit/>
          </a:bodyPr>
          <a:lstStyle/>
          <a:p>
            <a:pPr marL="457200" indent="-45720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87313" algn="l"/>
              </a:tabLst>
              <a:defRPr/>
            </a:pPr>
            <a:r>
              <a:rPr lang="ru-RU" sz="3000" b="1" dirty="0" smtClean="0">
                <a:ln w="12700" cap="rnd">
                  <a:solidFill>
                    <a:srgbClr val="3329F7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Соответствие требованиям ФЗ «О развитии малого и среднего предпринимательства в РФ».</a:t>
            </a: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Субъекты -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хозяйственные общества, товарищества, партнерства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, производственные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и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потребительские </a:t>
            </a:r>
            <a:r>
              <a:rPr lang="ru-RU" sz="3000" dirty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кооперативы, 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КФХ и ИП, отвечающие определенным условиям, в </a:t>
            </a:r>
            <a:r>
              <a:rPr lang="ru-RU" sz="3000" dirty="0" err="1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т.ч</a:t>
            </a:r>
            <a:r>
              <a:rPr lang="ru-RU" sz="3000" dirty="0" smtClean="0">
                <a:ln w="12700" cap="rnd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 по выручке и среднесписочной численности:</a:t>
            </a: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endParaRPr lang="ru-RU" sz="3600" b="1" dirty="0" smtClean="0"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87313" algn="l"/>
              </a:tabLst>
              <a:defRPr/>
            </a:pPr>
            <a: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3500" dirty="0" smtClean="0">
                <a:ln w="12700" cap="flat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</a:br>
            <a:endParaRPr lang="ru-RU" sz="5000" dirty="0" smtClean="0">
              <a:ln w="12700" cap="flat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fontAlgn="auto">
              <a:lnSpc>
                <a:spcPts val="3000"/>
              </a:lnSpc>
              <a:spcBef>
                <a:spcPts val="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Tx/>
              <a:buChar char="-"/>
              <a:tabLst>
                <a:tab pos="87313" algn="l"/>
              </a:tabLst>
              <a:defRPr/>
            </a:pPr>
            <a:endParaRPr lang="ru-RU" sz="3500" dirty="0" smtClean="0">
              <a:ln w="12700">
                <a:solidFill>
                  <a:schemeClr val="tx1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934382"/>
              </p:ext>
            </p:extLst>
          </p:nvPr>
        </p:nvGraphicFramePr>
        <p:xfrm>
          <a:off x="683568" y="4221088"/>
          <a:ext cx="8460432" cy="2585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469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2100" b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численности</a:t>
                      </a:r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По выручке, </a:t>
                      </a:r>
                    </a:p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млн.</a:t>
                      </a:r>
                      <a:r>
                        <a:rPr lang="ru-RU" sz="210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929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не более 15 (микро)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120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929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не более 100 (малые)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800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929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не более 250 (средние)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2 млрд. руб.</a:t>
                      </a:r>
                      <a:endParaRPr lang="ru-RU" sz="21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C34CE9-98E8-4082-B02D-83B423AA3097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19723" y="0"/>
            <a:ext cx="8984212" cy="6858000"/>
          </a:xfrm>
        </p:spPr>
        <p:txBody>
          <a:bodyPr rtlCol="0"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300" u="sng" dirty="0">
                <a:latin typeface="Bookman Old Style" panose="02050604050505020204" pitchFamily="18" charset="0"/>
              </a:rPr>
              <a:t>Р</a:t>
            </a:r>
            <a:r>
              <a:rPr lang="ru-RU" sz="2300" u="sng" dirty="0" smtClean="0">
                <a:latin typeface="Bookman Old Style" panose="02050604050505020204" pitchFamily="18" charset="0"/>
              </a:rPr>
              <a:t>егистрация </a:t>
            </a:r>
            <a:r>
              <a:rPr lang="ru-RU" sz="2300" u="sng" dirty="0">
                <a:latin typeface="Bookman Old Style" panose="02050604050505020204" pitchFamily="18" charset="0"/>
              </a:rPr>
              <a:t>и </a:t>
            </a:r>
            <a:r>
              <a:rPr lang="ru-RU" sz="2300" u="sng" dirty="0" smtClean="0">
                <a:latin typeface="Bookman Old Style" panose="02050604050505020204" pitchFamily="18" charset="0"/>
              </a:rPr>
              <a:t>осуще</a:t>
            </a:r>
            <a:r>
              <a:rPr lang="ru-RU" sz="2300" dirty="0" smtClean="0">
                <a:latin typeface="Bookman Old Style" panose="02050604050505020204" pitchFamily="18" charset="0"/>
              </a:rPr>
              <a:t>ствление предпринимательской деятельности </a:t>
            </a:r>
            <a:r>
              <a:rPr lang="ru-RU" sz="2300" u="sng" dirty="0">
                <a:latin typeface="Bookman Old Style" panose="02050604050505020204" pitchFamily="18" charset="0"/>
              </a:rPr>
              <a:t>на территории </a:t>
            </a:r>
            <a:r>
              <a:rPr lang="ru-RU" sz="2300" u="sng" dirty="0" smtClean="0">
                <a:latin typeface="Bookman Old Style" panose="02050604050505020204" pitchFamily="18" charset="0"/>
              </a:rPr>
              <a:t>округа </a:t>
            </a:r>
            <a:r>
              <a:rPr lang="ru-RU" sz="2300" dirty="0" smtClean="0">
                <a:latin typeface="Bookman Old Style" panose="02050604050505020204" pitchFamily="18" charset="0"/>
              </a:rPr>
              <a:t>и </a:t>
            </a:r>
            <a:r>
              <a:rPr lang="ru-RU" sz="2300" dirty="0">
                <a:latin typeface="Bookman Old Style" panose="02050604050505020204" pitchFamily="18" charset="0"/>
              </a:rPr>
              <a:t>(или) </a:t>
            </a:r>
            <a:r>
              <a:rPr lang="ru-RU" sz="2300" dirty="0" smtClean="0">
                <a:latin typeface="Bookman Old Style" panose="02050604050505020204" pitchFamily="18" charset="0"/>
              </a:rPr>
              <a:t>осуществление предпринимательской деятельности </a:t>
            </a:r>
            <a:r>
              <a:rPr lang="ru-RU" sz="2300" dirty="0">
                <a:latin typeface="Bookman Old Style" panose="02050604050505020204" pitchFamily="18" charset="0"/>
              </a:rPr>
              <a:t>на территории </a:t>
            </a:r>
            <a:r>
              <a:rPr lang="ru-RU" sz="2300" dirty="0" smtClean="0">
                <a:latin typeface="Bookman Old Style" panose="02050604050505020204" pitchFamily="18" charset="0"/>
              </a:rPr>
              <a:t>округа </a:t>
            </a:r>
            <a:r>
              <a:rPr lang="ru-RU" sz="2300" dirty="0">
                <a:latin typeface="Bookman Old Style" panose="02050604050505020204" pitchFamily="18" charset="0"/>
              </a:rPr>
              <a:t>через </a:t>
            </a:r>
            <a:r>
              <a:rPr lang="ru-RU" sz="2300" u="sng" dirty="0">
                <a:latin typeface="Bookman Old Style" panose="02050604050505020204" pitchFamily="18" charset="0"/>
              </a:rPr>
              <a:t>обособленное подраз</a:t>
            </a:r>
            <a:r>
              <a:rPr lang="ru-RU" sz="2300" dirty="0">
                <a:latin typeface="Bookman Old Style" panose="02050604050505020204" pitchFamily="18" charset="0"/>
              </a:rPr>
              <a:t>деление, поставленное на учет в налоговом </a:t>
            </a:r>
            <a:r>
              <a:rPr lang="ru-RU" sz="2300" dirty="0" smtClean="0">
                <a:latin typeface="Bookman Old Style" panose="02050604050505020204" pitchFamily="18" charset="0"/>
              </a:rPr>
              <a:t>органе округа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Bookman Old Style" panose="02050604050505020204" pitchFamily="18" charset="0"/>
              </a:rPr>
              <a:t>Отсутствие </a:t>
            </a:r>
            <a:r>
              <a:rPr lang="ru-RU" sz="2300" u="sng" dirty="0" smtClean="0">
                <a:latin typeface="Bookman Old Style" panose="02050604050505020204" pitchFamily="18" charset="0"/>
              </a:rPr>
              <a:t>неисполненной обязанности </a:t>
            </a:r>
            <a:r>
              <a:rPr lang="ru-RU" sz="2300" dirty="0">
                <a:latin typeface="Bookman Old Style" panose="02050604050505020204" pitchFamily="18" charset="0"/>
              </a:rPr>
              <a:t>по  </a:t>
            </a:r>
            <a:r>
              <a:rPr lang="ru-RU" sz="2300" dirty="0" smtClean="0">
                <a:latin typeface="Bookman Old Style" panose="02050604050505020204" pitchFamily="18" charset="0"/>
              </a:rPr>
              <a:t>уплате </a:t>
            </a:r>
            <a:r>
              <a:rPr lang="ru-RU" sz="2300" dirty="0">
                <a:latin typeface="Bookman Old Style" panose="02050604050505020204" pitchFamily="18" charset="0"/>
              </a:rPr>
              <a:t>налогов, сборов, страховых взносов, пеней, штрафов, </a:t>
            </a:r>
            <a:r>
              <a:rPr lang="ru-RU" sz="2300" dirty="0" smtClean="0">
                <a:latin typeface="Bookman Old Style" panose="02050604050505020204" pitchFamily="18" charset="0"/>
              </a:rPr>
              <a:t>процентов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Bookman Old Style" panose="02050604050505020204" pitchFamily="18" charset="0"/>
              </a:rPr>
              <a:t>Отсутствие </a:t>
            </a:r>
            <a:r>
              <a:rPr lang="ru-RU" sz="2300" u="sng" dirty="0" smtClean="0">
                <a:latin typeface="Bookman Old Style" panose="02050604050505020204" pitchFamily="18" charset="0"/>
              </a:rPr>
              <a:t>просроченной задолженности </a:t>
            </a:r>
            <a:r>
              <a:rPr lang="ru-RU" sz="2300" dirty="0" smtClean="0">
                <a:latin typeface="Bookman Old Style" panose="02050604050505020204" pitchFamily="18" charset="0"/>
              </a:rPr>
              <a:t>по  возврату в бюджет иной просроченной (неурегулированной) задолженности по денежным обязательствам перед публично-правовым образованием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Bookman Old Style" panose="02050604050505020204" pitchFamily="18" charset="0"/>
              </a:rPr>
              <a:t>ЮЛ не должны находиться в процессе </a:t>
            </a:r>
            <a:r>
              <a:rPr lang="ru-RU" sz="2300" u="sng" dirty="0" smtClean="0">
                <a:latin typeface="Bookman Old Style" panose="02050604050505020204" pitchFamily="18" charset="0"/>
              </a:rPr>
              <a:t>реорганизации</a:t>
            </a:r>
            <a:r>
              <a:rPr lang="ru-RU" sz="2300" dirty="0" smtClean="0">
                <a:latin typeface="Bookman Old Style" panose="02050604050505020204" pitchFamily="18" charset="0"/>
              </a:rPr>
              <a:t>, ликвидации, </a:t>
            </a:r>
            <a:r>
              <a:rPr lang="ru-RU" sz="2300" u="sng" dirty="0" smtClean="0">
                <a:latin typeface="Bookman Old Style" panose="02050604050505020204" pitchFamily="18" charset="0"/>
              </a:rPr>
              <a:t>банкротства</a:t>
            </a:r>
            <a:r>
              <a:rPr lang="ru-RU" sz="2300" dirty="0" smtClean="0">
                <a:latin typeface="Bookman Old Style" panose="02050604050505020204" pitchFamily="18" charset="0"/>
              </a:rPr>
              <a:t>, деятельность не приостановлена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300" dirty="0" smtClean="0">
                <a:latin typeface="Bookman Old Style" panose="02050604050505020204" pitchFamily="18" charset="0"/>
              </a:rPr>
              <a:t>ИП не должны </a:t>
            </a:r>
            <a:r>
              <a:rPr lang="ru-RU" sz="2300" u="sng" dirty="0" smtClean="0">
                <a:latin typeface="Bookman Old Style" panose="02050604050505020204" pitchFamily="18" charset="0"/>
              </a:rPr>
              <a:t>прекратить</a:t>
            </a:r>
            <a:r>
              <a:rPr lang="ru-RU" sz="2300" dirty="0" smtClean="0">
                <a:latin typeface="Bookman Old Style" panose="02050604050505020204" pitchFamily="18" charset="0"/>
              </a:rPr>
              <a:t> деятельность в качестве индивидуального предпринимателя</a:t>
            </a:r>
            <a:endParaRPr lang="ru-RU" sz="2300" dirty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6E6A028-BDCC-46E7-8DA4-E64AFC92E956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8640838-5B85-4AC0-93EC-3CFC9A3804B6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08520" y="548680"/>
            <a:ext cx="907300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3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реестре </a:t>
            </a:r>
            <a:r>
              <a:rPr lang="ru-RU" sz="3500" u="sng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дисквалифицированных лиц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нет сведений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        дисквалифицированных руководителе, членах коллегиального исполнительного органа,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главном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бухгалтере </a:t>
            </a:r>
            <a:endParaRPr lang="ru-RU" sz="35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ts val="3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Не являются </a:t>
            </a:r>
            <a:r>
              <a:rPr lang="ru-RU" sz="3500" u="sng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иностранными Ю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Л,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 том числе местом регистрации которых является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офшорная зона, российскими ЮЛ,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 уставном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капитале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которых доля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участия </a:t>
            </a:r>
            <a:r>
              <a:rPr lang="ru-RU" sz="35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офшорных компаний в совокупности превышает 25 </a:t>
            </a: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процентов</a:t>
            </a:r>
          </a:p>
          <a:p>
            <a:pPr marL="285750" indent="-285750" algn="just">
              <a:lnSpc>
                <a:spcPts val="3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5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Не получали </a:t>
            </a:r>
            <a:r>
              <a:rPr lang="ru-RU" sz="3500" u="sng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аналогичную поддержку</a:t>
            </a:r>
            <a:endParaRPr lang="ru-RU" sz="3500" u="sng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3474720"/>
          </a:xfrm>
        </p:spPr>
        <p:txBody>
          <a:bodyPr/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не находятся </a:t>
            </a:r>
            <a:r>
              <a:rPr lang="ru-RU" dirty="0">
                <a:latin typeface="Bookman Old Style" panose="02050604050505020204" pitchFamily="18" charset="0"/>
              </a:rPr>
              <a:t>в перечне организаций и физических лиц, в </a:t>
            </a:r>
            <a:r>
              <a:rPr lang="ru-RU" dirty="0" smtClean="0">
                <a:latin typeface="Bookman Old Style" panose="02050604050505020204" pitchFamily="18" charset="0"/>
              </a:rPr>
              <a:t>отношении </a:t>
            </a:r>
            <a:r>
              <a:rPr lang="ru-RU" dirty="0">
                <a:latin typeface="Bookman Old Style" panose="02050604050505020204" pitchFamily="18" charset="0"/>
              </a:rPr>
              <a:t>которых имеются сведения об их причастности к экстремистской деятельности или терроризму, </a:t>
            </a:r>
            <a:r>
              <a:rPr lang="ru-RU" dirty="0" smtClean="0">
                <a:latin typeface="Bookman Old Style" panose="02050604050505020204" pitchFamily="18" charset="0"/>
              </a:rPr>
              <a:t>к</a:t>
            </a:r>
            <a:r>
              <a:rPr lang="ru-RU" dirty="0">
                <a:latin typeface="Bookman Old Style" panose="02050604050505020204" pitchFamily="18" charset="0"/>
              </a:rPr>
              <a:t> распространению оружия массового </a:t>
            </a:r>
            <a:r>
              <a:rPr lang="ru-RU" dirty="0" smtClean="0">
                <a:latin typeface="Bookman Old Style" panose="02050604050505020204" pitchFamily="18" charset="0"/>
              </a:rPr>
              <a:t>уничтожения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Bookman Old Style" panose="02050604050505020204" pitchFamily="18" charset="0"/>
              </a:rPr>
              <a:t> не </a:t>
            </a:r>
            <a:r>
              <a:rPr lang="ru-RU" dirty="0" smtClean="0">
                <a:latin typeface="Bookman Old Style" panose="02050604050505020204" pitchFamily="18" charset="0"/>
              </a:rPr>
              <a:t>являются:</a:t>
            </a:r>
          </a:p>
          <a:p>
            <a:pPr indent="579438">
              <a:spcBef>
                <a:spcPts val="100"/>
              </a:spcBef>
              <a:buFont typeface="Wingdings" panose="05000000000000000000" pitchFamily="2" charset="2"/>
              <a:buChar char="ü"/>
              <a:tabLst>
                <a:tab pos="1158875" algn="l"/>
              </a:tabLst>
            </a:pPr>
            <a:r>
              <a:rPr lang="ru-RU" u="sng" dirty="0" smtClean="0">
                <a:latin typeface="Bookman Old Style" panose="02050604050505020204" pitchFamily="18" charset="0"/>
              </a:rPr>
              <a:t>кредитными </a:t>
            </a:r>
            <a:r>
              <a:rPr lang="ru-RU" u="sng" dirty="0">
                <a:latin typeface="Bookman Old Style" panose="02050604050505020204" pitchFamily="18" charset="0"/>
              </a:rPr>
              <a:t>организациями</a:t>
            </a:r>
            <a:r>
              <a:rPr lang="ru-RU" dirty="0">
                <a:latin typeface="Bookman Old Style" panose="02050604050505020204" pitchFamily="18" charset="0"/>
              </a:rPr>
              <a:t>, страховыми </a:t>
            </a:r>
            <a:r>
              <a:rPr lang="ru-RU" dirty="0" err="1" smtClean="0">
                <a:latin typeface="Bookman Old Style" panose="02050604050505020204" pitchFamily="18" charset="0"/>
              </a:rPr>
              <a:t>организа-циями</a:t>
            </a:r>
            <a:r>
              <a:rPr lang="ru-RU" dirty="0" smtClean="0">
                <a:latin typeface="Bookman Old Style" panose="02050604050505020204" pitchFamily="18" charset="0"/>
              </a:rPr>
              <a:t>, инвестиционными </a:t>
            </a:r>
            <a:r>
              <a:rPr lang="ru-RU" dirty="0">
                <a:latin typeface="Bookman Old Style" panose="02050604050505020204" pitchFamily="18" charset="0"/>
              </a:rPr>
              <a:t>фондами, негосударственными пенсионными фондами, профессиональными участниками рынка ценных бумаг, </a:t>
            </a:r>
            <a:r>
              <a:rPr lang="ru-RU" dirty="0" smtClean="0">
                <a:latin typeface="Bookman Old Style" panose="02050604050505020204" pitchFamily="18" charset="0"/>
              </a:rPr>
              <a:t>ломбардами</a:t>
            </a:r>
            <a:endParaRPr lang="ru-RU" dirty="0">
              <a:latin typeface="Bookman Old Style" panose="02050604050505020204" pitchFamily="18" charset="0"/>
            </a:endParaRPr>
          </a:p>
          <a:p>
            <a:pPr indent="579438">
              <a:spcBef>
                <a:spcPts val="100"/>
              </a:spcBef>
              <a:buFont typeface="Wingdings" panose="05000000000000000000" pitchFamily="2" charset="2"/>
              <a:buChar char="ü"/>
              <a:tabLst>
                <a:tab pos="1158875" algn="l"/>
              </a:tabLst>
            </a:pPr>
            <a:r>
              <a:rPr lang="ru-RU" dirty="0" smtClean="0">
                <a:latin typeface="Bookman Old Style" panose="02050604050505020204" pitchFamily="18" charset="0"/>
              </a:rPr>
              <a:t>участниками </a:t>
            </a:r>
            <a:r>
              <a:rPr lang="ru-RU" dirty="0">
                <a:latin typeface="Bookman Old Style" panose="02050604050505020204" pitchFamily="18" charset="0"/>
              </a:rPr>
              <a:t>соглашений о разделе </a:t>
            </a:r>
            <a:r>
              <a:rPr lang="ru-RU" dirty="0" smtClean="0">
                <a:latin typeface="Bookman Old Style" panose="02050604050505020204" pitchFamily="18" charset="0"/>
              </a:rPr>
              <a:t>продукции</a:t>
            </a:r>
          </a:p>
          <a:p>
            <a:pPr indent="579438">
              <a:spcBef>
                <a:spcPts val="100"/>
              </a:spcBef>
              <a:buFont typeface="Wingdings" panose="05000000000000000000" pitchFamily="2" charset="2"/>
              <a:buChar char="ü"/>
              <a:tabLst>
                <a:tab pos="1158875" algn="l"/>
              </a:tabLst>
            </a:pPr>
            <a:r>
              <a:rPr lang="ru-RU" dirty="0" smtClean="0">
                <a:latin typeface="Bookman Old Style" panose="02050604050505020204" pitchFamily="18" charset="0"/>
              </a:rPr>
              <a:t>нерезидентами РФ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Bookman Old Style" panose="02050604050505020204" pitchFamily="18" charset="0"/>
              </a:rPr>
              <a:t> не </a:t>
            </a:r>
            <a:r>
              <a:rPr lang="ru-RU" dirty="0" smtClean="0">
                <a:latin typeface="Bookman Old Style" panose="02050604050505020204" pitchFamily="18" charset="0"/>
              </a:rPr>
              <a:t>осуществляют:</a:t>
            </a:r>
          </a:p>
          <a:p>
            <a:pPr indent="487363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деятельность </a:t>
            </a:r>
            <a:r>
              <a:rPr lang="ru-RU" dirty="0">
                <a:latin typeface="Bookman Old Style" panose="02050604050505020204" pitchFamily="18" charset="0"/>
              </a:rPr>
              <a:t>в сфере игорного </a:t>
            </a:r>
            <a:r>
              <a:rPr lang="ru-RU" dirty="0" smtClean="0">
                <a:latin typeface="Bookman Old Style" panose="02050604050505020204" pitchFamily="18" charset="0"/>
              </a:rPr>
              <a:t>бизнеса</a:t>
            </a:r>
            <a:endParaRPr lang="ru-RU" dirty="0">
              <a:latin typeface="Bookman Old Style" panose="02050604050505020204" pitchFamily="18" charset="0"/>
            </a:endParaRPr>
          </a:p>
          <a:p>
            <a:pPr indent="487363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производство </a:t>
            </a:r>
            <a:r>
              <a:rPr lang="ru-RU" dirty="0">
                <a:latin typeface="Bookman Old Style" panose="02050604050505020204" pitchFamily="18" charset="0"/>
              </a:rPr>
              <a:t>и (или) реализацию подакцизных товаров, а также добычу и (или) реализацию полезных ископаемых, за исключением общераспространенных полезных </a:t>
            </a:r>
            <a:r>
              <a:rPr lang="ru-RU" dirty="0" smtClean="0">
                <a:latin typeface="Bookman Old Style" panose="02050604050505020204" pitchFamily="18" charset="0"/>
              </a:rPr>
              <a:t>ископаемых</a:t>
            </a:r>
            <a:endParaRPr lang="ru-RU" dirty="0">
              <a:latin typeface="Bookman Old Style" panose="02050604050505020204" pitchFamily="18" charset="0"/>
            </a:endParaRPr>
          </a:p>
          <a:p>
            <a:pPr marL="46037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24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заключение договоров не </a:t>
            </a:r>
            <a:r>
              <a:rPr lang="ru-RU" sz="2500" dirty="0">
                <a:latin typeface="Bookman Old Style" panose="02050604050505020204" pitchFamily="18" charset="0"/>
              </a:rPr>
              <a:t>ранее 01 января 2022 г. (для участия в Отборе, проводимом в 2023 году) либо не ранее 01 января 2023 г. (для участия в Отборе, проводимом в 2024 году и в последующие годы</a:t>
            </a:r>
            <a:r>
              <a:rPr lang="ru-RU" sz="2500" dirty="0" smtClean="0">
                <a:latin typeface="Bookman Old Style" panose="02050604050505020204" pitchFamily="18" charset="0"/>
              </a:rPr>
              <a:t>)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представление полного пакета документов и их соответствие требованиям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достоверность информации, документов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с </a:t>
            </a:r>
            <a:r>
              <a:rPr lang="ru-RU" sz="2500" dirty="0">
                <a:latin typeface="Bookman Old Style" panose="02050604050505020204" pitchFamily="18" charset="0"/>
              </a:rPr>
              <a:t>даты признания Участника Отбора совершившим нарушение порядка и условий оказания </a:t>
            </a:r>
            <a:r>
              <a:rPr lang="ru-RU" sz="2500" dirty="0" smtClean="0">
                <a:latin typeface="Bookman Old Style" panose="02050604050505020204" pitchFamily="18" charset="0"/>
              </a:rPr>
              <a:t>поддержки: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Bookman Old Style" panose="02050604050505020204" pitchFamily="18" charset="0"/>
              </a:rPr>
              <a:t>прошло </a:t>
            </a:r>
            <a:r>
              <a:rPr lang="ru-RU" sz="2500" dirty="0">
                <a:latin typeface="Bookman Old Style" panose="02050604050505020204" pitchFamily="18" charset="0"/>
              </a:rPr>
              <a:t>более </a:t>
            </a:r>
            <a:r>
              <a:rPr lang="ru-RU" sz="2500" dirty="0" smtClean="0">
                <a:latin typeface="Bookman Old Style" panose="02050604050505020204" pitchFamily="18" charset="0"/>
              </a:rPr>
              <a:t>1 года (исключение – ранее устранено нарушение)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Bookman Old Style" panose="02050604050505020204" pitchFamily="18" charset="0"/>
              </a:rPr>
              <a:t>прошло более 3-х лет (при нецелевом </a:t>
            </a:r>
            <a:r>
              <a:rPr lang="ru-RU" sz="2500" dirty="0" err="1" smtClean="0">
                <a:latin typeface="Bookman Old Style" panose="02050604050505020204" pitchFamily="18" charset="0"/>
              </a:rPr>
              <a:t>исполь-зовании</a:t>
            </a:r>
            <a:r>
              <a:rPr lang="ru-RU" sz="2500" dirty="0" smtClean="0">
                <a:latin typeface="Bookman Old Style" panose="02050604050505020204" pitchFamily="18" charset="0"/>
              </a:rPr>
              <a:t> </a:t>
            </a:r>
            <a:r>
              <a:rPr lang="ru-RU" sz="2500" dirty="0">
                <a:latin typeface="Bookman Old Style" panose="02050604050505020204" pitchFamily="18" charset="0"/>
              </a:rPr>
              <a:t>средств поддержки или представлением недостоверных сведений и </a:t>
            </a:r>
            <a:r>
              <a:rPr lang="ru-RU" sz="2500" dirty="0" smtClean="0">
                <a:latin typeface="Bookman Old Style" panose="02050604050505020204" pitchFamily="18" charset="0"/>
              </a:rPr>
              <a:t>документов)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достижение </a:t>
            </a:r>
            <a:r>
              <a:rPr lang="ru-RU" sz="2500" dirty="0">
                <a:latin typeface="Bookman Old Style" panose="02050604050505020204" pitchFamily="18" charset="0"/>
              </a:rPr>
              <a:t>значения показателя </a:t>
            </a:r>
            <a:r>
              <a:rPr lang="ru-RU" sz="2500" dirty="0" smtClean="0">
                <a:latin typeface="Bookman Old Style" panose="02050604050505020204" pitchFamily="18" charset="0"/>
              </a:rPr>
              <a:t>результативности</a:t>
            </a:r>
            <a:endParaRPr lang="ru-RU" sz="2500" dirty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87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-30480"/>
            <a:ext cx="9252520" cy="3474720"/>
          </a:xfrm>
        </p:spPr>
        <p:txBody>
          <a:bodyPr/>
          <a:lstStyle/>
          <a:p>
            <a:pPr marL="46037" indent="0" algn="r">
              <a:spcBef>
                <a:spcPts val="100"/>
              </a:spcBef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Субсидии предоставляются на 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возмещение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части следующих 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затрат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за работы (услуги) </a:t>
            </a:r>
            <a:r>
              <a:rPr lang="ru-RU" b="1" dirty="0" smtClean="0">
                <a:latin typeface="Bookman Old Style" panose="02050604050505020204" pitchFamily="18" charset="0"/>
              </a:rPr>
              <a:t>по обязательному подтверждению соответствия</a:t>
            </a:r>
            <a:r>
              <a:rPr lang="ru-RU" dirty="0" smtClean="0">
                <a:latin typeface="Bookman Old Style" panose="02050604050505020204" pitchFamily="18" charset="0"/>
              </a:rPr>
              <a:t> продукции, включенные в единые перечни продукции, подлежащей обязательной сертификации и декларированию соответствия, утверждаемые Правительством РФ в соответствии с пунктом 3 статьи 46 ФЗ «О техническом регулировании»: </a:t>
            </a: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проведению инспекционного контроля сертифицированной </a:t>
            </a:r>
            <a:r>
              <a:rPr lang="ru-RU" dirty="0" smtClean="0">
                <a:latin typeface="Bookman Old Style" panose="02050604050505020204" pitchFamily="18" charset="0"/>
              </a:rPr>
              <a:t>продукции</a:t>
            </a:r>
            <a:endParaRPr lang="ru-RU" dirty="0">
              <a:latin typeface="Bookman Old Style" panose="02050604050505020204" pitchFamily="18" charset="0"/>
            </a:endParaRP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отбору образцов (проб</a:t>
            </a:r>
            <a:r>
              <a:rPr lang="ru-RU" dirty="0" smtClean="0">
                <a:latin typeface="Bookman Old Style" panose="02050604050505020204" pitchFamily="18" charset="0"/>
              </a:rPr>
              <a:t>)</a:t>
            </a:r>
            <a:endParaRPr lang="ru-RU" dirty="0">
              <a:latin typeface="Bookman Old Style" panose="02050604050505020204" pitchFamily="18" charset="0"/>
            </a:endParaRP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на </a:t>
            </a:r>
            <a:r>
              <a:rPr lang="ru-RU" dirty="0">
                <a:latin typeface="Bookman Old Style" panose="02050604050505020204" pitchFamily="18" charset="0"/>
              </a:rPr>
              <a:t>проведение исследований (испытаний) и измерений </a:t>
            </a:r>
            <a:r>
              <a:rPr lang="ru-RU" dirty="0" smtClean="0">
                <a:latin typeface="Bookman Old Style" panose="02050604050505020204" pitchFamily="18" charset="0"/>
              </a:rPr>
              <a:t>продукции</a:t>
            </a: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оценки производства в форме анализа состояния производства или оценки системы менеджмента </a:t>
            </a:r>
            <a:r>
              <a:rPr lang="ru-RU" dirty="0" smtClean="0">
                <a:latin typeface="Bookman Old Style" panose="02050604050505020204" pitchFamily="18" charset="0"/>
              </a:rPr>
              <a:t>качества</a:t>
            </a:r>
            <a:endParaRPr lang="ru-RU" dirty="0">
              <a:latin typeface="Bookman Old Style" panose="02050604050505020204" pitchFamily="18" charset="0"/>
            </a:endParaRP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исследованию проекта продукции, типа </a:t>
            </a:r>
            <a:r>
              <a:rPr lang="ru-RU" dirty="0" smtClean="0">
                <a:latin typeface="Bookman Old Style" panose="02050604050505020204" pitchFamily="18" charset="0"/>
              </a:rPr>
              <a:t>продукции</a:t>
            </a:r>
            <a:endParaRPr lang="ru-RU" dirty="0">
              <a:latin typeface="Bookman Old Style" panose="02050604050505020204" pitchFamily="18" charset="0"/>
            </a:endParaRP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>
                <a:latin typeface="Bookman Old Style" panose="02050604050505020204" pitchFamily="18" charset="0"/>
              </a:rPr>
              <a:t>оформлению результатов исследований (испытаний) и измерений, за выдачу протоколов (отчетов), </a:t>
            </a:r>
            <a:r>
              <a:rPr lang="ru-RU" dirty="0" smtClean="0">
                <a:latin typeface="Bookman Old Style" panose="02050604050505020204" pitchFamily="18" charset="0"/>
              </a:rPr>
              <a:t>сертификата </a:t>
            </a:r>
            <a:r>
              <a:rPr lang="ru-RU" dirty="0">
                <a:latin typeface="Bookman Old Style" panose="02050604050505020204" pitchFamily="18" charset="0"/>
              </a:rPr>
              <a:t>соответствия, </a:t>
            </a:r>
            <a:r>
              <a:rPr lang="ru-RU" dirty="0" smtClean="0">
                <a:latin typeface="Bookman Old Style" panose="02050604050505020204" pitchFamily="18" charset="0"/>
              </a:rPr>
              <a:t>декларации </a:t>
            </a:r>
            <a:r>
              <a:rPr lang="ru-RU" dirty="0">
                <a:latin typeface="Bookman Old Style" panose="02050604050505020204" pitchFamily="18" charset="0"/>
              </a:rPr>
              <a:t>о соответствии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indent="5794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маркирования </a:t>
            </a:r>
            <a:r>
              <a:rPr lang="ru-RU" dirty="0">
                <a:latin typeface="Bookman Old Style" panose="02050604050505020204" pitchFamily="18" charset="0"/>
              </a:rPr>
              <a:t>продукции знаком обращения на </a:t>
            </a:r>
            <a:r>
              <a:rPr lang="ru-RU" dirty="0" smtClean="0">
                <a:latin typeface="Bookman Old Style" panose="02050604050505020204" pitchFamily="18" charset="0"/>
              </a:rPr>
              <a:t>рынке</a:t>
            </a:r>
          </a:p>
          <a:p>
            <a:pPr marL="46037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2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4984"/>
            <a:ext cx="91440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за работы (услуги) по оценке (подтверждению) соответствия продукции, требованиям </a:t>
            </a:r>
            <a:r>
              <a:rPr lang="ru-RU" sz="2400" b="1" dirty="0" smtClean="0">
                <a:latin typeface="Bookman Old Style" panose="02050604050505020204" pitchFamily="18" charset="0"/>
              </a:rPr>
              <a:t>технических регламентов </a:t>
            </a:r>
            <a:r>
              <a:rPr lang="ru-RU" sz="2400" dirty="0" smtClean="0">
                <a:latin typeface="Bookman Old Style" panose="02050604050505020204" pitchFamily="18" charset="0"/>
              </a:rPr>
              <a:t>и (или) технических регламентов Таможенного союза: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Bookman Old Style" panose="02050604050505020204" pitchFamily="18" charset="0"/>
              </a:rPr>
              <a:t>на проведение исследований (испытаний) образцов продукции, партии продукции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Bookman Old Style" panose="02050604050505020204" pitchFamily="18" charset="0"/>
              </a:rPr>
              <a:t>по подтверждению (декларированию) соответствия продукции, на принятие и регистрацию декларации о соответствии;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Bookman Old Style" panose="02050604050505020204" pitchFamily="18" charset="0"/>
              </a:rPr>
              <a:t>по нанесению единого знака обращения продукции на рынке государств - членов Таможенного союза;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Bookman Old Style" panose="02050604050505020204" pitchFamily="18" charset="0"/>
              </a:rPr>
              <a:t>по проведению государственной регистрации специализированной продукции либо продукции нового вида</a:t>
            </a:r>
          </a:p>
          <a:p>
            <a:pPr indent="487363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Bookman Old Style" panose="02050604050505020204" pitchFamily="18" charset="0"/>
              </a:rPr>
              <a:t>по проведению ветеринарно-санитарной экспертизы и оформление ее результатов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C4A2E9A-73B0-4183-BE29-EA6B2417C1E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5459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6252</TotalTime>
  <Words>1938</Words>
  <Application>Microsoft Office PowerPoint</Application>
  <PresentationFormat>Экран (4:3)</PresentationFormat>
  <Paragraphs>270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Book Antiqua</vt:lpstr>
      <vt:lpstr>Bookman Old Style</vt:lpstr>
      <vt:lpstr>Calibri</vt:lpstr>
      <vt:lpstr>Century Schoolbook</vt:lpstr>
      <vt:lpstr>Courier New</vt:lpstr>
      <vt:lpstr>Georgia</vt:lpstr>
      <vt:lpstr>Times New Roman</vt:lpstr>
      <vt:lpstr>Wingdings</vt:lpstr>
      <vt:lpstr>Воздушный поток</vt:lpstr>
      <vt:lpstr>О рассмотрении проекта постановления администрации Пермского муниципального округа Пермского края «Об утверждении Порядка предоставления субсидий субъектам малого и среднего предпринимательства  на возмещение части затрат  на проведение сертификации продукции, товаров (работ, услуг) и классификации гостиниц»   </vt:lpstr>
      <vt:lpstr>  Требования   к субъектам    МСП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рассмотрении проекта постановления администрации Пермского муниципального округа Пермского края «Об утверждении Положения о конкурсе на лучшее оформление фасадов зданий, строений, сооружений субъектов малого и среднего предпринимательства  и прилегающих к ним территорий в летний период»   </vt:lpstr>
      <vt:lpstr>Презентация PowerPoint</vt:lpstr>
      <vt:lpstr>Критерии оценки Участников Конкурса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feutorg-02</dc:creator>
  <cp:lastModifiedBy>Torgot</cp:lastModifiedBy>
  <cp:revision>364</cp:revision>
  <cp:lastPrinted>2019-10-18T05:55:07Z</cp:lastPrinted>
  <dcterms:created xsi:type="dcterms:W3CDTF">2016-08-11T09:54:50Z</dcterms:created>
  <dcterms:modified xsi:type="dcterms:W3CDTF">2023-07-11T04:31:42Z</dcterms:modified>
</cp:coreProperties>
</file>